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3"/>
    <p:sldId id="1018" r:id="rId4"/>
    <p:sldId id="1019" r:id="rId5"/>
    <p:sldId id="1052" r:id="rId6"/>
    <p:sldId id="1053" r:id="rId7"/>
    <p:sldId id="1054" r:id="rId8"/>
    <p:sldId id="1055" r:id="rId9"/>
    <p:sldId id="1056" r:id="rId10"/>
    <p:sldId id="1057" r:id="rId11"/>
    <p:sldId id="1037" r:id="rId12"/>
    <p:sldId id="1023" r:id="rId13"/>
    <p:sldId id="1051" r:id="rId14"/>
    <p:sldId id="1058" r:id="rId15"/>
    <p:sldId id="1059" r:id="rId16"/>
    <p:sldId id="1060" r:id="rId17"/>
    <p:sldId id="1061" r:id="rId18"/>
    <p:sldId id="1062" r:id="rId19"/>
    <p:sldId id="1063" r:id="rId20"/>
    <p:sldId id="1065" r:id="rId21"/>
    <p:sldId id="1067" r:id="rId22"/>
    <p:sldId id="1068" r:id="rId23"/>
    <p:sldId id="1069" r:id="rId24"/>
    <p:sldId id="1070" r:id="rId25"/>
    <p:sldId id="1071" r:id="rId26"/>
    <p:sldId id="1072" r:id="rId27"/>
    <p:sldId id="1074" r:id="rId28"/>
    <p:sldId id="1075" r:id="rId29"/>
    <p:sldId id="1076" r:id="rId30"/>
    <p:sldId id="1073" r:id="rId31"/>
    <p:sldId id="1077" r:id="rId32"/>
    <p:sldId id="1078" r:id="rId33"/>
    <p:sldId id="1079" r:id="rId34"/>
    <p:sldId id="1080" r:id="rId35"/>
    <p:sldId id="1081" r:id="rId36"/>
    <p:sldId id="1082" r:id="rId37"/>
    <p:sldId id="1083" r:id="rId3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" Target="slides/slide2.xml"/><Relationship Id="rId39" Type="http://schemas.openxmlformats.org/officeDocument/2006/relationships/notesMaster" Target="notesMasters/notesMaster1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7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25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52.png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61.png"/><Relationship Id="rId2" Type="http://schemas.openxmlformats.org/officeDocument/2006/relationships/image" Target="../media/image25.png"/><Relationship Id="rId1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3.png"/><Relationship Id="rId2" Type="http://schemas.openxmlformats.org/officeDocument/2006/relationships/image" Target="../media/image62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5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　物质结构　元素周期律</a:t>
            </a:r>
            <a:endParaRPr lang="zh-CN" altLang="en-US" sz="52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化学键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764704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00808"/>
            <a:ext cx="948690" cy="33337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化合物与共价化合物的判断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由性质判断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熔化时能导电的化合物一定是离子化合物；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溶解时能导电的化合物，不一定是离子化合物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523800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物质性质影响因素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endParaRPr lang="zh-CN" altLang="en-US"/>
          </a:p>
        </p:txBody>
      </p:sp>
      <p:pic>
        <p:nvPicPr>
          <p:cNvPr id="3" name="CD43.EPS" descr="id:214749407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1322368"/>
            <a:ext cx="5328592" cy="174827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D44.EPS" descr="id:21474940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3145812"/>
            <a:ext cx="6192688" cy="19442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顿有所悟.EPS" descr="id:214749406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51528"/>
            <a:ext cx="169100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360854" y="4964975"/>
            <a:ext cx="11485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即凡涉及化学性质的问题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要从化学键方面找原因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凡涉及物理性质的问题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要从分子间作用力及氢键方面找原因。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8369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看是否含有离子键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若含有离子键，则一定是离子化合物；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熔化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或溶解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时，破坏离子键的化合物，一定是离子化合物。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看构成粒子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若构成粒子是阴、阳离子，则一定是离子化合物。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看组成元素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含有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族金属元素或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的化合物一般都为离子化合物。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根据物质类型判断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通常，活泼金属氧化物、活泼金属过氧化物、强碱和大多数盐都属于离子化合物；非金属氧化物、非金属氢化物、含氧酸和大多数有机化合物都属于共价化合物</a:t>
                </a:r>
                <a:r>
                  <a:rPr lang="zh-CN" altLang="zh-CN" b="1" spc="-1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83699"/>
              </a:xfrm>
              <a:blipFill rotWithShape="1">
                <a:blip r:embed="rId1"/>
                <a:stretch>
                  <a:fillRect l="-2" t="-11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039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南京理工大学团队成功合成了能在室温下稳定存在的五氮阴离子盐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，五氮阴离子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是制备全氮类物质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的重要中间体。下列说法正确的是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中含四种离子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属于离子化合物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个电子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中既含极性键又含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非极性键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03944"/>
              </a:xfrm>
              <a:blipFill rotWithShape="1">
                <a:blip r:embed="rId1"/>
                <a:stretch>
                  <a:fillRect l="-2" t="-15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9409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1043940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410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316" y="4808249"/>
            <a:ext cx="774065" cy="2755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367242" y="47152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259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中含四种离子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是只由一种元素组成的纯净物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属于单质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中含有的电子数为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中不含极性键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25985"/>
              </a:xfrm>
              <a:blipFill rotWithShape="1">
                <a:blip r:embed="rId1"/>
                <a:stretch>
                  <a:fillRect l="-2" t="-1802" r="1" b="-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40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431" y="958245"/>
            <a:ext cx="870585" cy="31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3307144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和化合物关系的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三个一定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三个可能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三个一定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离子化合物中一定含离子键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含离子键的一定是离子化合物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共价化合物中一定不含离子键。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三个可能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离子化合物中可能含有共价键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金属与非金属形成的化合物可能是共价化合物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完全由非金属形成的化合物可能是离子化合物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941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2054860" cy="4051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电子式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的书写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电子式的书写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	</a:t>
            </a:r>
            <a:endParaRPr lang="zh-CN" altLang="en-US"/>
          </a:p>
        </p:txBody>
      </p:sp>
      <p:pic>
        <p:nvPicPr>
          <p:cNvPr id="5" name="要点2.EPS" descr="id:214749411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39614"/>
            <a:ext cx="100647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2208" y="1876366"/>
          <a:ext cx="11514494" cy="4661381"/>
        </p:xfrm>
        <a:graphic>
          <a:graphicData uri="http://schemas.openxmlformats.org/drawingml/2006/table">
            <a:tbl>
              <a:tblPr firstRow="1" firstCol="1" bandRow="1"/>
              <a:tblGrid>
                <a:gridCol w="1730550"/>
                <a:gridCol w="2736304"/>
                <a:gridCol w="7047640"/>
              </a:tblGrid>
              <a:tr h="6092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书写规范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6746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原子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一般将原子的最外层电子写在元素符号的上、下、左、右四个位置上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简单阳离子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电子式就是其阳离子符号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52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简单阴离子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在元素符号周围标出电子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括起来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并在右上角注明所带电荷数及电性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图片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790" y="2640715"/>
            <a:ext cx="2066925" cy="1314450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  <p:pic>
        <p:nvPicPr>
          <p:cNvPr id="3073" name="图片 2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814" y="4653136"/>
            <a:ext cx="1944216" cy="1640093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836712"/>
          <a:ext cx="11449272" cy="5637039"/>
        </p:xfrm>
        <a:graphic>
          <a:graphicData uri="http://schemas.openxmlformats.org/drawingml/2006/table">
            <a:tbl>
              <a:tblPr firstRow="1" firstCol="1" bandRow="1"/>
              <a:tblGrid>
                <a:gridCol w="2608695"/>
                <a:gridCol w="3043477"/>
                <a:gridCol w="5797100"/>
              </a:tblGrid>
              <a:tr h="377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书写规范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2596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复杂阴、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阳离子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标明电子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括起来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并在右上角注明所带电荷数及电性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共价分子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包括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非金属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质和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化合物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标出原子之间的共用电子对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不能漏掉未形成共用电子对的原子的最外层电子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错写为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图片 7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1484784"/>
            <a:ext cx="2160240" cy="20162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图片 8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3998979"/>
            <a:ext cx="2104390" cy="19329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图片 9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9382" y="5477259"/>
            <a:ext cx="1509395" cy="9093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633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用电子式表示物质的形成过程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离子化合物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方法：左端是原子的电子式，右端是离子化合物的电子式，中间用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连接。注意用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表示电子的转移。实例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63339"/>
              </a:xfrm>
              <a:blipFill rotWithShape="1">
                <a:blip r:embed="rId1"/>
                <a:stretch>
                  <a:fillRect l="-2" t="-27" r="1" b="-123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xz1.jpg" descr="id:214749413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2708920"/>
            <a:ext cx="521970" cy="1720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xz2.jpg" descr="id:214749414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5927" y="3068960"/>
            <a:ext cx="7480935" cy="8667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/>
              <p:nvPr/>
            </p:nvSpPr>
            <p:spPr bwMode="auto">
              <a:xfrm>
                <a:off x="360854" y="4077072"/>
                <a:ext cx="11485848" cy="1739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共价化合物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方法：左端是原子的电子式，右端是共价化合物的电子式，中间用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连接。实例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077072"/>
                <a:ext cx="11485848" cy="1739259"/>
              </a:xfrm>
              <a:prstGeom prst="rect">
                <a:avLst/>
              </a:prstGeom>
              <a:blipFill rotWithShape="1">
                <a:blip r:embed="rId4"/>
                <a:stretch>
                  <a:fillRect l="-2" t="-21" r="1" b="-2108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5589240"/>
            <a:ext cx="5886450" cy="975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物质的电子式书写正确的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/>
          </a:p>
        </p:txBody>
      </p:sp>
      <p:pic>
        <p:nvPicPr>
          <p:cNvPr id="3" name="24典例2.EPS" descr="id:2147494147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22518"/>
            <a:ext cx="1231265" cy="3962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484784"/>
            <a:ext cx="5776549" cy="15982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416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646" y="3242967"/>
            <a:ext cx="767715" cy="2736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240478" y="31409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65421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形成三个共用电子对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是离子化合物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电子式为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是共价化合物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电子式为</a:t>
            </a:r>
            <a:r>
              <a:rPr lang="zh-CN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不满足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电子稳定结构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的电子式为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6157" y="4566310"/>
            <a:ext cx="1844833" cy="58824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图片 8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3848" y="4599456"/>
            <a:ext cx="1001878" cy="5855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图片 9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4766" y="5234098"/>
            <a:ext cx="1580583" cy="7871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24解析.EPS" descr="id:2147494154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345" y="4028139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4288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离子键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和共价键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离子键与共价键的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2420888"/>
          <a:ext cx="11350976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701904"/>
                <a:gridCol w="4824536"/>
                <a:gridCol w="4824536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离子键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0491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带相反电荷离子之间的相互作用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原子间通过共用电子对所形成的相互作用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通过得失电子达到稳定结构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通过形成共用电子对达到稳定结构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成键粒子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阴、阳离子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496913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电子式书写常见的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八大错误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漏写孤电子对。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电子式中相同的原子或离子合并。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共用电子对数不清楚。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共价分子与离子化合物中的原子与离子混淆。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原子连接顺序错误。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电荷数与化合价标示错误。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原子最外层不满足稳定结构。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复杂离子的电子式写为离子符号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辨析.EPS" descr="id:21474941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50" y="908720"/>
            <a:ext cx="1665605" cy="344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位、构、性</a:t>
            </a:r>
            <a:r>
              <a:rPr lang="en-US" altLang="zh-CN" b="1">
                <a:solidFill>
                  <a:srgbClr val="00A45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三者的关系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元素的结构、位置与性质之间的关系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元素在周期表中的位置，反映了元素的原子结构和元素的性质，而根据元素的原子结构又可推测它在元素周期表中的位置和性质，三者之间的关系如图所示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703062"/>
            <a:ext cx="5828250" cy="709714"/>
          </a:xfrm>
          <a:prstGeom prst="rect">
            <a:avLst/>
          </a:prstGeom>
        </p:spPr>
      </p:pic>
      <p:pic>
        <p:nvPicPr>
          <p:cNvPr id="4" name="情境1.EPS" descr="id:21474941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556792"/>
            <a:ext cx="105600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c333.jpg" descr="id:21474941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7585" y="3721100"/>
            <a:ext cx="6047105" cy="28219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解答元素推断题的一般思路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由元素原子或离子的核外电子排布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0710" y="2132856"/>
            <a:ext cx="8620125" cy="2095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由元素单质或化合物的性质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推断</a:t>
            </a:r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1484784"/>
            <a:ext cx="6650355" cy="17132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231078" y="3233473"/>
            <a:ext cx="4671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由元素在周期表中的位置推断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cc334.jpg" descr="id:21474941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813" y="4005064"/>
            <a:ext cx="6805930" cy="19450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短周期主族元素的某些特殊性质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原子半径最小的元素是氢元素，最大的是钠元素。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气体单质密度最小的元素是氢元素。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元素原子的原子核中只有质子没有中子的元素是氢元素。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原子序数、电子层数、最外层电子数都相等的元素是氢元素。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与水反应最剧烈的金属单质是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，非金属单质是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气态氢化物最稳定的元素是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只有负价而无正价的元素是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最高价氧化物对应水化物的酸性最强的元素是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，碱性最强的元素是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129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中短周期的一部分如图，关于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的说法正确的是</a:t>
            </a:r>
            <a:r>
              <a:rPr lang="en-US" altLang="zh-CN" b="1" spc="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spc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pc="1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spc="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与元素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的最高正价之和为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原子半径的大小顺序为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离子半径的大小顺序为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的气态氢化物的热稳定性和还原性均比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的氢化物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42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80728"/>
            <a:ext cx="93662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图片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1412776"/>
            <a:ext cx="3943350" cy="20485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422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74" y="5874327"/>
            <a:ext cx="857827" cy="3053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1539920" y="57961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位于第二周期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位于第三周期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最右侧为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ⅥA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元素。元素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与元素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的最高正价之和为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短周期主</a:t>
            </a:r>
            <a:r>
              <a:rPr lang="zh-CN" altLang="en-US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同一周期从左向右原子半径逐渐减小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则原子半径大小为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电子层数越多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电子层结构相同时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核电荷数越大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离子半径越小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则离子半径的大小顺序为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则气态氢化物的热稳定性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421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是三种短周期元素，其中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位于同一主族，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处于同一周期。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原子的最外层电子数是其电子层数的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原子的核外电子数比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。下列说法正确的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元素非金属性由弱到强的顺序为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元素最高价氧化物对应水化物的化学式可表示为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三种元素的气态氢化物中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的气态氢化物最稳定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原子半径由大到小的顺序为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en-US"/>
          </a:p>
        </p:txBody>
      </p:sp>
      <p:pic>
        <p:nvPicPr>
          <p:cNvPr id="3" name="24典例2.EPS" descr="id:2147494232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65230"/>
            <a:ext cx="943610" cy="3035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4答案.EPS" descr="id:214749424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784120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422192" y="46955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原子的最外层电子数是其电子层数的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是氧元素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为硫元素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原子的核外电子数比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为磷元素。元素非金属性由弱到强的顺序为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元素的最高价氧化物对应水化物的化学式可表示为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非金属性越强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其气态氢化物的稳定性越强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的气态氢化物最稳定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根据元素周期律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原子半径由大到小的顺序为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423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686" y="908720"/>
            <a:ext cx="943992" cy="3600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46619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元素综合推断的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en-US"/>
          </a:p>
        </p:txBody>
      </p:sp>
      <p:pic>
        <p:nvPicPr>
          <p:cNvPr id="4" name="提分绝招A.EPS" descr="id:214749425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55949"/>
            <a:ext cx="1705610" cy="3879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D45.EPS" descr="id:214749426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2268" y="1340768"/>
            <a:ext cx="6383020" cy="40062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非极性共价键与极性共价键的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2120" y="1412776"/>
          <a:ext cx="11593288" cy="4053365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2448272"/>
                <a:gridCol w="6480720"/>
              </a:tblGrid>
              <a:tr h="4083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非极性共价键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极性共价键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083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同种元素的原子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不同种元素的原子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0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原子吸引电子的能力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相同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不同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6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共用电子对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不偏向任何一方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偏向吸引电子能力强的原子一方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7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子电性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不显电性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吸引电子能力强的原子显负电性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吸引电子能力弱的原子显正电性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5351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物质变化过程中化学键的变化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化学反应过程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化学键的变化：化学反应过程包含反应物中化学键的断裂和生成物中化学键的形成，如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点燃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实质：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}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plc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旧化学键断裂：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新化学键形成：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＋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𝐇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𝐂𝐥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53517"/>
              </a:xfrm>
              <a:blipFill rotWithShape="1">
                <a:blip r:embed="rId1"/>
                <a:stretch>
                  <a:fillRect l="-2" t="-12" r="1" b="-151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2.EPS" descr="id:214749426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006475" cy="3530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矩形 3"/>
          <p:cNvSpPr/>
          <p:nvPr/>
        </p:nvSpPr>
        <p:spPr>
          <a:xfrm>
            <a:off x="4896948" y="543400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不可分割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5513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物质的溶解或熔化过程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离子化合物的溶解或熔化的过程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离子化合物电离出阴、阳离子，如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在水中或熔化时的电离：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55132"/>
              </a:xfrm>
              <a:blipFill rotWithShape="1">
                <a:blip r:embed="rId1"/>
                <a:stretch>
                  <a:fillRect l="-2" t="-27" r="1" b="-52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60854" y="3140968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一些特殊的离子化合物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可以和水发生反应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Na</a:t>
            </a:r>
            <a:r>
              <a:rPr lang="en-US" altLang="zh-CN" sz="2400" baseline="-2500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溶于水既有离子键又有共价键被破坏。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共价化合物的溶解或熔化过程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46.jpg" descr="id:214749427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876366"/>
            <a:ext cx="6698615" cy="29584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熔化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47.jpg" descr="id:214749428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6854" y="1628800"/>
            <a:ext cx="6067425" cy="25463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单质的熔化或溶解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25940" y="1460838"/>
          <a:ext cx="11457898" cy="3345757"/>
        </p:xfrm>
        <a:graphic>
          <a:graphicData uri="http://schemas.openxmlformats.org/drawingml/2006/table">
            <a:tbl>
              <a:tblPr firstRow="1" firstCol="1" bandRow="1"/>
              <a:tblGrid>
                <a:gridCol w="2686857"/>
                <a:gridCol w="5096318"/>
                <a:gridCol w="3674723"/>
              </a:tblGrid>
              <a:tr h="4186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单质的特点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化学键变化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784332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由分子构成的固体单质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熔化或升华时只破坏分子间作用力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不破坏化学键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的熔化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的升华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342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由原子构成的单质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熔化时破坏共价键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金刚石或晶体硅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1197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能与水反应的某些活泼非金属单质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溶于水后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分子内共价键被破坏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下列变化过程中既有离子键被破坏又有共价键被破坏的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硫酸氢钠溶于水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氯化钠熔化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气体溶于水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碘晶体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升华</a:t>
            </a:r>
            <a:endParaRPr lang="zh-CN" altLang="en-US"/>
          </a:p>
        </p:txBody>
      </p:sp>
      <p:pic>
        <p:nvPicPr>
          <p:cNvPr id="3" name="24典例3.EPS" descr="id:214749429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34598"/>
            <a:ext cx="1043940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24答案.EPS" descr="id:21474943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2564904"/>
            <a:ext cx="746442" cy="2880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291000" y="24632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360854" y="2781168"/>
                <a:ext cx="11485848" cy="3096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硫酸氢钠溶于水的电离方程式为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NaHSO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既有离子键被破坏又有共价键被破坏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A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氯化钠为离子化合物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熔化时的电离方程式为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Cl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只有离子键被破坏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B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为共价化合物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溶于水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可以和水反应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⇌</m:t>
                    </m:r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只有共价键被破坏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碘晶体升华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破坏的是分子间作用力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D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2781168"/>
                <a:ext cx="11485848" cy="3096104"/>
              </a:xfrm>
              <a:prstGeom prst="rect">
                <a:avLst/>
              </a:prstGeom>
              <a:blipFill rotWithShape="1">
                <a:blip r:embed="rId3"/>
                <a:stretch>
                  <a:fillRect l="-2" t="-1001" r="1" b="-30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430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829" y="3086851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36712"/>
            <a:ext cx="11495147" cy="28886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79214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解物质变化过程中化学键变化问题的注意点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化学反应中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并不是反应物中所有的化学键都被破坏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只破坏反应物中的离子键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而共价键未被破坏。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化学键被破坏的变化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不一定是化学变化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如金刚石的受热熔化、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溶于水等。只有旧化学键的断裂而没有新化学键的生成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故不是化学变化。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79214"/>
              </a:xfrm>
              <a:blipFill rotWithShape="1">
                <a:blip r:embed="rId2"/>
                <a:stretch>
                  <a:fillRect l="-2" t="-21" r="1" b="-16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提分绝招A.EPS" descr="id:214749431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3" y="836713"/>
            <a:ext cx="1872208" cy="4320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908721"/>
          <a:ext cx="11449271" cy="3057467"/>
        </p:xfrm>
        <a:graphic>
          <a:graphicData uri="http://schemas.openxmlformats.org/drawingml/2006/table">
            <a:tbl>
              <a:tblPr firstRow="1" firstCol="1" bandRow="1"/>
              <a:tblGrid>
                <a:gridCol w="936104"/>
                <a:gridCol w="5130626"/>
                <a:gridCol w="5382541"/>
              </a:tblGrid>
              <a:tr h="2800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非极性共价键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极性共价键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800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38" marR="2793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1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非金属单质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稀有气体除外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某些共价化合物中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某些离子化合物中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某些共价化合物中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某些离子化合物中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常考物质电子式的书写及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衍变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6982" y="1339119"/>
          <a:ext cx="11262839" cy="2405825"/>
        </p:xfrm>
        <a:graphic>
          <a:graphicData uri="http://schemas.openxmlformats.org/drawingml/2006/table">
            <a:tbl>
              <a:tblPr firstRow="1" firstCol="1" bandRow="1"/>
              <a:tblGrid>
                <a:gridCol w="1037704"/>
                <a:gridCol w="3041353"/>
                <a:gridCol w="3252570"/>
                <a:gridCol w="3931212"/>
              </a:tblGrid>
              <a:tr h="0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为母体的衍变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电子式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图片 3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283" y="2712984"/>
            <a:ext cx="1677121" cy="69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266" y="2712984"/>
            <a:ext cx="1747406" cy="6974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733" y="2636912"/>
            <a:ext cx="2001725" cy="672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892330"/>
              <a:ext cx="11233248" cy="30558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2"/>
                    <a:gridCol w="2376264"/>
                    <a:gridCol w="7128792"/>
                  </a:tblGrid>
                  <a:tr h="339804"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为母体的衍变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67960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2761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892330"/>
              <a:ext cx="11233248" cy="305586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2"/>
                    <a:gridCol w="2376264"/>
                    <a:gridCol w="7128792"/>
                  </a:tblGrid>
                  <a:tr h="339804"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为母体的衍变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6794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82761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电子式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2363983"/>
            <a:ext cx="1753286" cy="11521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1400" y="2035169"/>
            <a:ext cx="2016768" cy="19043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9670" y="5444359"/>
            <a:ext cx="2119541" cy="8531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8250" y="5485172"/>
            <a:ext cx="2263066" cy="8162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6"/>
              <p:cNvGraphicFramePr>
                <a:graphicFrameLocks noGrp="1"/>
              </p:cNvGraphicFramePr>
              <p:nvPr/>
            </p:nvGraphicFramePr>
            <p:xfrm>
              <a:off x="406574" y="4133080"/>
              <a:ext cx="11233248" cy="243313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2"/>
                    <a:gridCol w="2376264"/>
                    <a:gridCol w="7128792"/>
                  </a:tblGrid>
                  <a:tr h="339804"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为母体的衍变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67960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CS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0488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400" b="1" i="1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6"/>
              <p:cNvGraphicFramePr>
                <a:graphicFrameLocks noGrp="1"/>
              </p:cNvGraphicFramePr>
              <p:nvPr/>
            </p:nvGraphicFramePr>
            <p:xfrm>
              <a:off x="406574" y="4133080"/>
              <a:ext cx="11233248" cy="2433137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728192"/>
                    <a:gridCol w="2376264"/>
                    <a:gridCol w="7128792"/>
                  </a:tblGrid>
                  <a:tr h="339804"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以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为母体的衍变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67960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CS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052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电子式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59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化学键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、化学反应的实质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概念：相邻的原子之间强烈的相互作用。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知识点2.EPS" descr="id:214749404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575" y="908720"/>
            <a:ext cx="1207135" cy="3206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cd105.jpg" descr="id:21474940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2708920"/>
            <a:ext cx="6638925" cy="25996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360854" y="5301208"/>
            <a:ext cx="11422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化学反应的本质：一个化学反应过程，本质上就是旧化学键的断裂和新化学键的形成过程。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分子间作用力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概念：分子间存在一种把分子聚集在一起的作用力，叫作分子间作用力，又称范德华力。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主要特征：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广泛存在于分子之间；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分子间作用力远远比化学键弱；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由分子构成的物质，其熔点、沸点等物理性质主要由分子间作用力的大小决定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2004" y="2564904"/>
            <a:ext cx="8856984" cy="36004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氢键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水分子之间存在着一种比分子间作用力稍强的相互作用，这种作用使水只能在较高的温度下汽化，这种相互作用叫氢键。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氢键不是化学键，通常把氢键看作是一种较强的分子间作用力。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氢键比化学键弱，比分子间作用力强。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分子间形成的氢键会使物质的熔点和沸点升高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4969</Words>
  <Application>WPS 演示</Application>
  <PresentationFormat>自定义</PresentationFormat>
  <Paragraphs>366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398</cp:revision>
  <dcterms:created xsi:type="dcterms:W3CDTF">2020-11-06T05:24:00Z</dcterms:created>
  <dcterms:modified xsi:type="dcterms:W3CDTF">2025-08-07T07:17:32Z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28D68A6A57FF466C945F85CB0A31F02E_12</vt:lpwstr>
  </property>
</Properties>
</file>